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7" r:id="rId3"/>
    <p:sldId id="267" r:id="rId4"/>
    <p:sldId id="287" r:id="rId5"/>
    <p:sldId id="258" r:id="rId6"/>
    <p:sldId id="259" r:id="rId7"/>
    <p:sldId id="268" r:id="rId8"/>
    <p:sldId id="288" r:id="rId9"/>
    <p:sldId id="260" r:id="rId10"/>
    <p:sldId id="261" r:id="rId11"/>
    <p:sldId id="262" r:id="rId12"/>
    <p:sldId id="263" r:id="rId13"/>
    <p:sldId id="269" r:id="rId14"/>
    <p:sldId id="264" r:id="rId15"/>
    <p:sldId id="265" r:id="rId16"/>
    <p:sldId id="266" r:id="rId17"/>
    <p:sldId id="272" r:id="rId18"/>
    <p:sldId id="270" r:id="rId19"/>
    <p:sldId id="271" r:id="rId20"/>
    <p:sldId id="273" r:id="rId21"/>
    <p:sldId id="274" r:id="rId22"/>
    <p:sldId id="275" r:id="rId23"/>
    <p:sldId id="276" r:id="rId24"/>
    <p:sldId id="279" r:id="rId25"/>
    <p:sldId id="280" r:id="rId26"/>
    <p:sldId id="281" r:id="rId27"/>
    <p:sldId id="282" r:id="rId28"/>
    <p:sldId id="277" r:id="rId29"/>
    <p:sldId id="278" r:id="rId30"/>
    <p:sldId id="283" r:id="rId31"/>
    <p:sldId id="284" r:id="rId32"/>
    <p:sldId id="289" r:id="rId33"/>
    <p:sldId id="286" r:id="rId34"/>
    <p:sldId id="285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235C4-776D-455A-A7B1-FB20DE8C118D}" type="datetimeFigureOut">
              <a:rPr lang="en-US" smtClean="0"/>
              <a:pPr/>
              <a:t>2/5/2010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A69A9D-E5B6-45E4-B1EF-E702043482E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B4DDD7-693D-46D4-B06F-4C39821277D9}" type="datetimeFigureOut">
              <a:rPr lang="en-US" smtClean="0"/>
              <a:pPr/>
              <a:t>2/5/2010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B897A6-8745-4439-A685-17FAC03CB7B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429000" y="6305550"/>
            <a:ext cx="2133600" cy="476250"/>
          </a:xfrm>
        </p:spPr>
        <p:txBody>
          <a:bodyPr/>
          <a:lstStyle>
            <a:extLst/>
          </a:lstStyle>
          <a:p>
            <a:fld id="{FEA9CA83-417A-4868-86CC-1AC8356181E2}" type="datetime1">
              <a:rPr lang="en-US" smtClean="0"/>
              <a:pPr/>
              <a:t>2/5/2010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>
          <a:xfrm>
            <a:off x="5562600" y="6305550"/>
            <a:ext cx="2895600" cy="47625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8458200" y="6305550"/>
            <a:ext cx="612648" cy="47625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r>
              <a:rPr lang="en-US" smtClean="0"/>
              <a:t>/34</a:t>
            </a: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28731E-0930-4822-89A4-634BCACC1C23}" type="datetime1">
              <a:rPr lang="en-US" smtClean="0"/>
              <a:pPr/>
              <a:t>2/5/2010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2E1BA8-4137-46C3-B7F1-9A1B3221AC35}" type="datetime1">
              <a:rPr lang="en-US" smtClean="0"/>
              <a:pPr/>
              <a:t>2/5/2010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A01AD3-B685-4AF5-85D3-A77DDF65343A}" type="datetime1">
              <a:rPr lang="en-US" smtClean="0"/>
              <a:pPr/>
              <a:t>2/5/2010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667000" cy="47625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305550"/>
            <a:ext cx="688848" cy="47625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DDB806-5CCE-456D-AD6B-8B3B3ED29FC3}" type="datetime1">
              <a:rPr lang="en-US" smtClean="0"/>
              <a:pPr/>
              <a:t>2/5/2010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F434F1-1021-4B70-8602-46F3D23EF0F1}" type="datetime1">
              <a:rPr lang="en-US" smtClean="0"/>
              <a:pPr/>
              <a:t>2/5/2010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ECA293-C0B4-444A-BEA1-1CEA9ECC6DAF}" type="datetime1">
              <a:rPr lang="en-US" smtClean="0"/>
              <a:pPr/>
              <a:t>2/5/2010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D9239F-96EB-4EDA-BCCE-A9511CEFA442}" type="datetime1">
              <a:rPr lang="en-US" smtClean="0"/>
              <a:pPr/>
              <a:t>2/5/2010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DB62BC-D9B4-4281-9F79-F709F67C359B}" type="datetime1">
              <a:rPr lang="en-US" smtClean="0"/>
              <a:pPr/>
              <a:t>2/5/2010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C026FC-5421-421A-914C-7BE749E809BB}" type="datetime1">
              <a:rPr lang="en-US" smtClean="0"/>
              <a:pPr/>
              <a:t>2/5/2010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E88D74-5B8A-4E78-9B68-BC54EFD506D8}" type="datetime1">
              <a:rPr lang="en-US" smtClean="0"/>
              <a:pPr/>
              <a:t>2/5/2010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40DFD3B-F53C-4512-83BD-417F46F1A7B0}" type="datetime1">
              <a:rPr lang="en-US" smtClean="0"/>
              <a:pPr/>
              <a:t>2/5/2010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7432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58200" y="6305550"/>
            <a:ext cx="612648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r>
              <a:rPr lang="en-US" smtClean="0"/>
              <a:t>/34</a:t>
            </a:r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1160" y="1752600"/>
            <a:ext cx="740664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smtClean="0"/>
              <a:t>Finding Appropriate Semantic Web Services based on User Request Term(s)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876800"/>
            <a:ext cx="7467600" cy="17526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mtClean="0"/>
              <a:t>Pro</a:t>
            </a:r>
            <a:r>
              <a:rPr lang="sr-Latn-RS" smtClean="0"/>
              <a:t>nalaženje </a:t>
            </a:r>
            <a:r>
              <a:rPr lang="en-US" smtClean="0"/>
              <a:t>S</a:t>
            </a:r>
            <a:r>
              <a:rPr lang="sr-Latn-RS" smtClean="0"/>
              <a:t>krivenog </a:t>
            </a:r>
            <a:r>
              <a:rPr lang="en-US" smtClean="0"/>
              <a:t>Z</a:t>
            </a:r>
            <a:r>
              <a:rPr lang="sr-Latn-RS" smtClean="0"/>
              <a:t>nanja</a:t>
            </a:r>
          </a:p>
          <a:p>
            <a:endParaRPr lang="sr-Latn-RS" smtClean="0"/>
          </a:p>
          <a:p>
            <a:r>
              <a:rPr lang="en-GB" smtClean="0"/>
              <a:t>S</a:t>
            </a:r>
            <a:r>
              <a:rPr lang="sr-Latn-RS" smtClean="0"/>
              <a:t>tudent:					Profesor:</a:t>
            </a:r>
          </a:p>
          <a:p>
            <a:r>
              <a:rPr lang="sr-Latn-RS" smtClean="0"/>
              <a:t>Miloš Jovanović, 09/3048		dr Veljko Milutinović</a:t>
            </a:r>
            <a:endParaRPr lang="en-GB"/>
          </a:p>
        </p:txBody>
      </p:sp>
      <p:pic>
        <p:nvPicPr>
          <p:cNvPr id="4" name="Picture 3" descr="etf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000" y="0"/>
            <a:ext cx="2590800" cy="6858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r>
              <a:rPr lang="en-US" smtClean="0"/>
              <a:t>/34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smtClean="0"/>
              <a:t>Basic terms – OWL-S(1)</a:t>
            </a:r>
            <a:endParaRPr lang="en-GB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5410200"/>
          </a:xfrm>
        </p:spPr>
        <p:txBody>
          <a:bodyPr>
            <a:normAutofit/>
          </a:bodyPr>
          <a:lstStyle/>
          <a:p>
            <a:r>
              <a:rPr lang="en-GB" sz="2800" b="1" smtClean="0"/>
              <a:t>OWL-S</a:t>
            </a:r>
            <a:r>
              <a:rPr lang="en-GB" sz="2800" smtClean="0"/>
              <a:t> is an ontology built on top of Web Ontology Language (OWL) by the DARPA DAML program and used for describing Semantic Web Services.</a:t>
            </a:r>
          </a:p>
          <a:p>
            <a:endParaRPr lang="en-GB" sz="2800" smtClean="0"/>
          </a:p>
          <a:p>
            <a:r>
              <a:rPr lang="en-GB" sz="2800" smtClean="0"/>
              <a:t>OWL-S aims to enable the following tasks:</a:t>
            </a:r>
          </a:p>
          <a:p>
            <a:pPr lvl="1">
              <a:buFont typeface="Wingdings" pitchFamily="2" charset="2"/>
              <a:buChar char="§"/>
            </a:pPr>
            <a:r>
              <a:rPr lang="en-GB" sz="2600" smtClean="0"/>
              <a:t>Automatic web service discovery</a:t>
            </a:r>
          </a:p>
          <a:p>
            <a:pPr lvl="1">
              <a:buFont typeface="Wingdings" pitchFamily="2" charset="2"/>
              <a:buChar char="§"/>
            </a:pPr>
            <a:r>
              <a:rPr lang="en-GB" sz="2600" smtClean="0"/>
              <a:t>Automatic web service invocation</a:t>
            </a:r>
          </a:p>
          <a:p>
            <a:pPr lvl="1">
              <a:buFont typeface="Wingdings" pitchFamily="2" charset="2"/>
              <a:buChar char="§"/>
            </a:pPr>
            <a:r>
              <a:rPr lang="en-GB" sz="2600" smtClean="0"/>
              <a:t>Automatic web service composition and interoperation</a:t>
            </a:r>
            <a:endParaRPr lang="en-GB" sz="26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smtClean="0"/>
              <a:t>Basic terms – OWL-S(2)</a:t>
            </a:r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5410200"/>
          </a:xfrm>
        </p:spPr>
        <p:txBody>
          <a:bodyPr>
            <a:normAutofit/>
          </a:bodyPr>
          <a:lstStyle/>
          <a:p>
            <a:r>
              <a:rPr lang="en-GB" sz="3000" b="1" smtClean="0"/>
              <a:t>OWL-S</a:t>
            </a:r>
            <a:r>
              <a:rPr lang="en-GB" sz="3000" smtClean="0"/>
              <a:t> ontology has three main parts:</a:t>
            </a:r>
          </a:p>
          <a:p>
            <a:pPr lvl="1">
              <a:buFont typeface="Wingdings" pitchFamily="2" charset="2"/>
              <a:buChar char="§"/>
            </a:pPr>
            <a:r>
              <a:rPr lang="en-GB" sz="2400" smtClean="0"/>
              <a:t>Service profile is used to describe what the service does (primary meant for human reading).</a:t>
            </a:r>
          </a:p>
          <a:p>
            <a:pPr lvl="1">
              <a:buFont typeface="Wingdings" pitchFamily="2" charset="2"/>
              <a:buChar char="§"/>
            </a:pPr>
            <a:endParaRPr lang="en-GB" sz="2400" smtClean="0"/>
          </a:p>
          <a:p>
            <a:pPr lvl="1">
              <a:buFont typeface="Wingdings" pitchFamily="2" charset="2"/>
              <a:buChar char="§"/>
            </a:pPr>
            <a:r>
              <a:rPr lang="en-GB" sz="2400" smtClean="0"/>
              <a:t>Process model describes how a client can interact with the service (inputs, outputs, pre-conditions and results of the service execution).</a:t>
            </a:r>
          </a:p>
          <a:p>
            <a:pPr lvl="1">
              <a:buFont typeface="Wingdings" pitchFamily="2" charset="2"/>
              <a:buChar char="§"/>
            </a:pPr>
            <a:endParaRPr lang="en-GB" sz="2400" smtClean="0"/>
          </a:p>
          <a:p>
            <a:pPr lvl="1">
              <a:buFont typeface="Wingdings" pitchFamily="2" charset="2"/>
              <a:buChar char="§"/>
            </a:pPr>
            <a:r>
              <a:rPr lang="en-GB" sz="2400" smtClean="0"/>
              <a:t>Service grounding specifies the details that a client needs to interact with the service, as communication protocols, message formats, port numbers, etc.</a:t>
            </a:r>
          </a:p>
          <a:p>
            <a:pPr lvl="1">
              <a:buFont typeface="Wingdings" pitchFamily="2" charset="2"/>
              <a:buChar char="§"/>
            </a:pPr>
            <a:endParaRPr lang="en-GB" sz="240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smtClean="0"/>
              <a:t>Solutions</a:t>
            </a:r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5410200"/>
          </a:xfrm>
        </p:spPr>
        <p:txBody>
          <a:bodyPr>
            <a:normAutofit/>
          </a:bodyPr>
          <a:lstStyle/>
          <a:p>
            <a:endParaRPr lang="en-US" sz="3600" smtClean="0"/>
          </a:p>
          <a:p>
            <a:r>
              <a:rPr lang="en-US" sz="3600" smtClean="0"/>
              <a:t>Semantic Enhancement of Input Terms (Smart Web Query Engine)</a:t>
            </a:r>
          </a:p>
          <a:p>
            <a:pPr>
              <a:buNone/>
            </a:pPr>
            <a:endParaRPr lang="en-US" sz="4000" smtClean="0"/>
          </a:p>
          <a:p>
            <a:r>
              <a:rPr lang="en-US" sz="3600" smtClean="0"/>
              <a:t>Matchmaking Algorithm (matching service advertisement and service request)</a:t>
            </a:r>
            <a:endParaRPr lang="en-GB" sz="36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/>
          </p:cNvSpPr>
          <p:nvPr/>
        </p:nvSpPr>
        <p:spPr>
          <a:xfrm>
            <a:off x="1432560" y="2057400"/>
            <a:ext cx="7406640" cy="1472184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2</a:t>
            </a:r>
            <a:r>
              <a:rPr kumimoji="0" lang="en-US" sz="48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Smart Web Query Engine</a:t>
            </a:r>
            <a:endParaRPr kumimoji="0" lang="en-GB" sz="4800" b="0" i="0" u="none" strike="noStrike" kern="1200" cap="none" spc="0" normalizeH="0" baseline="0" noProof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sz="4400" smtClean="0"/>
              <a:t>Overview</a:t>
            </a:r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5410200"/>
          </a:xfrm>
        </p:spPr>
        <p:txBody>
          <a:bodyPr>
            <a:normAutofit/>
          </a:bodyPr>
          <a:lstStyle/>
          <a:p>
            <a:r>
              <a:rPr lang="en-US" smtClean="0"/>
              <a:t>Search engines provide only primitive data query capabilities and require a detailed syntactic specification to retrieve relevant data.</a:t>
            </a:r>
          </a:p>
          <a:p>
            <a:endParaRPr lang="en-GB" smtClean="0"/>
          </a:p>
          <a:p>
            <a:r>
              <a:rPr lang="en-US" smtClean="0"/>
              <a:t>The Smart Web Query method uses domain semantics represented as context ontologies. 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smtClean="0"/>
              <a:t>How does it work?</a:t>
            </a:r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5410200"/>
          </a:xfrm>
        </p:spPr>
        <p:txBody>
          <a:bodyPr>
            <a:normAutofit/>
          </a:bodyPr>
          <a:lstStyle/>
          <a:p>
            <a:pPr marL="596646" indent="-514350">
              <a:buFont typeface="+mj-lt"/>
              <a:buAutoNum type="arabicPeriod"/>
            </a:pPr>
            <a:endParaRPr lang="en-US" sz="2800" smtClean="0"/>
          </a:p>
          <a:p>
            <a:pPr marL="596646" indent="-514350">
              <a:buFont typeface="+mj-lt"/>
              <a:buAutoNum type="arabicPeriod"/>
            </a:pPr>
            <a:r>
              <a:rPr lang="en-US" sz="2800" smtClean="0"/>
              <a:t>User supplies some keyword(s).</a:t>
            </a:r>
          </a:p>
          <a:p>
            <a:pPr marL="596646" indent="-514350">
              <a:buFont typeface="+mj-lt"/>
              <a:buAutoNum type="arabicPeriod"/>
            </a:pPr>
            <a:r>
              <a:rPr lang="en-GB" sz="2800" smtClean="0"/>
              <a:t>System tries to find ontologies that include these terms.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2800" smtClean="0"/>
              <a:t>If more ontologies are found, the user is prompted to select the most relevant one.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2800" smtClean="0"/>
              <a:t>User keywords are enhanced with synonym and </a:t>
            </a:r>
            <a:r>
              <a:rPr lang="en-US" sz="2800" i="1" smtClean="0"/>
              <a:t>is_a</a:t>
            </a:r>
            <a:r>
              <a:rPr lang="en-US" sz="2800" smtClean="0"/>
              <a:t> related terms.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2800" smtClean="0"/>
              <a:t>All terms are sent to UDDI registry server to retrieve all related web services.</a:t>
            </a:r>
          </a:p>
          <a:p>
            <a:pPr marL="596646" indent="-514350">
              <a:buFont typeface="+mj-lt"/>
              <a:buAutoNum type="arabicPeriod"/>
            </a:pPr>
            <a:endParaRPr lang="en-US" smtClean="0"/>
          </a:p>
          <a:p>
            <a:pPr marL="596646" indent="-514350">
              <a:buFont typeface="+mj-lt"/>
              <a:buAutoNum type="arabicPeriod"/>
            </a:pPr>
            <a:endParaRPr lang="en-GB" sz="2400" smtClean="0"/>
          </a:p>
          <a:p>
            <a:endParaRPr lang="en-GB" sz="40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smtClean="0"/>
              <a:t>Example (1)</a:t>
            </a:r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5410200"/>
          </a:xfrm>
        </p:spPr>
        <p:txBody>
          <a:bodyPr>
            <a:normAutofit/>
          </a:bodyPr>
          <a:lstStyle/>
          <a:p>
            <a:pPr marL="596646" indent="-514350">
              <a:buFont typeface="+mj-lt"/>
              <a:buAutoNum type="arabicPeriod"/>
            </a:pPr>
            <a:endParaRPr lang="en-US" smtClean="0"/>
          </a:p>
          <a:p>
            <a:pPr marL="596646" indent="-514350">
              <a:buFont typeface="+mj-lt"/>
              <a:buAutoNum type="arabicPeriod"/>
            </a:pPr>
            <a:r>
              <a:rPr lang="en-US" smtClean="0"/>
              <a:t>User enters search keyword: “bond”</a:t>
            </a:r>
          </a:p>
          <a:p>
            <a:pPr marL="596646" indent="-514350">
              <a:buFont typeface="+mj-lt"/>
              <a:buAutoNum type="arabicPeriod"/>
            </a:pPr>
            <a:endParaRPr lang="en-GB" smtClean="0"/>
          </a:p>
          <a:p>
            <a:pPr marL="596646" indent="-514350">
              <a:buFont typeface="+mj-lt"/>
              <a:buAutoNum type="arabicPeriod"/>
            </a:pPr>
            <a:r>
              <a:rPr lang="en-GB" smtClean="0"/>
              <a:t>System: </a:t>
            </a:r>
            <a:r>
              <a:rPr lang="en-US" smtClean="0"/>
              <a:t>“Bond” can appear in two different ontologies, Financial Investment Ontology and Adhesives Ontology</a:t>
            </a:r>
          </a:p>
          <a:p>
            <a:pPr marL="596646" indent="-514350">
              <a:buFont typeface="+mj-lt"/>
              <a:buAutoNum type="arabicPeriod"/>
            </a:pPr>
            <a:endParaRPr lang="en-US" smtClean="0"/>
          </a:p>
          <a:p>
            <a:pPr marL="596646" indent="-514350">
              <a:buFont typeface="+mj-lt"/>
              <a:buAutoNum type="arabicPeriod"/>
            </a:pPr>
            <a:r>
              <a:rPr lang="en-US" smtClean="0"/>
              <a:t>User selects Financial Investment Ontology.</a:t>
            </a:r>
          </a:p>
          <a:p>
            <a:endParaRPr lang="en-GB" sz="40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smtClean="0"/>
              <a:t>Example (2)</a:t>
            </a:r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5410200"/>
          </a:xfrm>
        </p:spPr>
        <p:txBody>
          <a:bodyPr>
            <a:normAutofit/>
          </a:bodyPr>
          <a:lstStyle/>
          <a:p>
            <a:pPr marL="825246" indent="-742950">
              <a:buFont typeface="+mj-lt"/>
              <a:buAutoNum type="arabicPeriod" startAt="4"/>
            </a:pPr>
            <a:r>
              <a:rPr lang="en-US" smtClean="0"/>
              <a:t>User keywords are enhanced with synonym and </a:t>
            </a:r>
            <a:r>
              <a:rPr lang="en-US" i="1" smtClean="0"/>
              <a:t>is_a</a:t>
            </a:r>
            <a:r>
              <a:rPr lang="en-US" smtClean="0"/>
              <a:t> related terms.</a:t>
            </a:r>
          </a:p>
          <a:p>
            <a:pPr marL="825246" indent="-742950">
              <a:buFont typeface="+mj-lt"/>
              <a:buAutoNum type="arabicPeriod" startAt="4"/>
            </a:pPr>
            <a:endParaRPr lang="en-US" smtClean="0"/>
          </a:p>
          <a:p>
            <a:pPr marL="825246" indent="-742950">
              <a:buFont typeface="+mj-lt"/>
              <a:buAutoNum type="arabicPeriod" startAt="4"/>
            </a:pPr>
            <a:endParaRPr lang="en-US" smtClean="0"/>
          </a:p>
          <a:p>
            <a:pPr marL="825246" indent="-742950">
              <a:buFont typeface="+mj-lt"/>
              <a:buAutoNum type="arabicPeriod" startAt="4"/>
            </a:pPr>
            <a:endParaRPr lang="en-US" smtClean="0"/>
          </a:p>
          <a:p>
            <a:pPr marL="825246" indent="-742950">
              <a:buFont typeface="+mj-lt"/>
              <a:buAutoNum type="arabicPeriod" startAt="4"/>
            </a:pPr>
            <a:endParaRPr lang="en-US" smtClean="0"/>
          </a:p>
          <a:p>
            <a:pPr marL="825246" indent="-742950">
              <a:buFont typeface="+mj-lt"/>
              <a:buAutoNum type="arabicPeriod" startAt="4"/>
            </a:pPr>
            <a:r>
              <a:rPr lang="en-US" smtClean="0"/>
              <a:t>Terms “bond”, “stock”, “share” and “instrument” are sent to UDDI registry server.</a:t>
            </a:r>
          </a:p>
          <a:p>
            <a:endParaRPr lang="en-GB" sz="400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2514600"/>
            <a:ext cx="3657600" cy="2133600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/>
          </p:cNvSpPr>
          <p:nvPr/>
        </p:nvSpPr>
        <p:spPr>
          <a:xfrm>
            <a:off x="1432560" y="2057400"/>
            <a:ext cx="7406640" cy="1472184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3</a:t>
            </a:r>
            <a:r>
              <a:rPr kumimoji="0" lang="en-US" sz="48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Matchmaking Algorithm</a:t>
            </a:r>
            <a:endParaRPr kumimoji="0" lang="en-GB" sz="4800" b="0" i="0" u="none" strike="noStrike" kern="1200" cap="none" spc="0" normalizeH="0" baseline="0" noProof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sz="4400" smtClean="0"/>
              <a:t>Overview</a:t>
            </a:r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5410200"/>
          </a:xfrm>
        </p:spPr>
        <p:txBody>
          <a:bodyPr>
            <a:normAutofit/>
          </a:bodyPr>
          <a:lstStyle/>
          <a:p>
            <a:endParaRPr lang="en-GB" smtClean="0"/>
          </a:p>
          <a:p>
            <a:r>
              <a:rPr lang="en-GB" smtClean="0"/>
              <a:t>Based on the OWL’s subsumption mechanism.</a:t>
            </a:r>
          </a:p>
          <a:p>
            <a:r>
              <a:rPr lang="en-GB" smtClean="0"/>
              <a:t>The matching between the concepts is not syntactic, but it is based on the relation between these concepts in their OWL ontologies.</a:t>
            </a:r>
          </a:p>
          <a:p>
            <a:r>
              <a:rPr lang="en-GB" smtClean="0"/>
              <a:t>The matching algorithm recognizes four degrees of match between two concepts.</a:t>
            </a:r>
          </a:p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432560" y="2057400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en-US" sz="4800" smtClean="0"/>
              <a:t>1 Introduction</a:t>
            </a:r>
            <a:endParaRPr lang="en-GB" sz="480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r>
              <a:rPr lang="en-US" smtClean="0"/>
              <a:t>/34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35608" y="228600"/>
            <a:ext cx="7498080" cy="1143000"/>
          </a:xfrm>
        </p:spPr>
        <p:txBody>
          <a:bodyPr>
            <a:normAutofit/>
          </a:bodyPr>
          <a:lstStyle/>
          <a:p>
            <a:r>
              <a:rPr lang="en-US" sz="4400" smtClean="0"/>
              <a:t>How does it work? (1)</a:t>
            </a:r>
            <a:endParaRPr lang="en-GB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990600" y="1401762"/>
            <a:ext cx="7498080" cy="5410200"/>
          </a:xfrm>
        </p:spPr>
        <p:txBody>
          <a:bodyPr>
            <a:normAutofit/>
          </a:bodyPr>
          <a:lstStyle/>
          <a:p>
            <a:endParaRPr lang="en-GB" smtClean="0"/>
          </a:p>
          <a:p>
            <a:pPr marL="596646" indent="-514350">
              <a:buFont typeface="+mj-lt"/>
              <a:buAutoNum type="arabicPeriod"/>
            </a:pPr>
            <a:r>
              <a:rPr lang="en-GB" smtClean="0"/>
              <a:t>Matches the outputs of the request against the outputs of the published advertisements.</a:t>
            </a:r>
          </a:p>
          <a:p>
            <a:pPr marL="596646" indent="-514350">
              <a:buFont typeface="+mj-lt"/>
              <a:buAutoNum type="arabicPeriod"/>
            </a:pPr>
            <a:endParaRPr lang="en-GB" smtClean="0"/>
          </a:p>
          <a:p>
            <a:pPr marL="596646" indent="-514350">
              <a:buFont typeface="+mj-lt"/>
              <a:buAutoNum type="arabicPeriod"/>
            </a:pPr>
            <a:r>
              <a:rPr lang="en-GB" smtClean="0"/>
              <a:t>If any advertisement output is matched, matches the inputs of the request against the inputs of the advertisements.</a:t>
            </a:r>
          </a:p>
          <a:p>
            <a:pPr marL="596646" indent="-514350">
              <a:buFont typeface="+mj-lt"/>
              <a:buAutoNum type="arabicPeriod"/>
            </a:pPr>
            <a:endParaRPr lang="en-GB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35608" y="228600"/>
            <a:ext cx="7498080" cy="1143000"/>
          </a:xfrm>
        </p:spPr>
        <p:txBody>
          <a:bodyPr>
            <a:normAutofit/>
          </a:bodyPr>
          <a:lstStyle/>
          <a:p>
            <a:r>
              <a:rPr lang="en-US" sz="4400" smtClean="0"/>
              <a:t>How does it work? (2)</a:t>
            </a:r>
            <a:endParaRPr lang="en-GB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5410200"/>
          </a:xfrm>
        </p:spPr>
        <p:txBody>
          <a:bodyPr>
            <a:normAutofit/>
          </a:bodyPr>
          <a:lstStyle/>
          <a:p>
            <a:r>
              <a:rPr lang="en-GB" sz="2800" smtClean="0"/>
              <a:t>OutR represents the concept of an output of a request, and OutA that of an advertisement. </a:t>
            </a:r>
          </a:p>
          <a:p>
            <a:endParaRPr lang="en-GB" sz="2800" smtClean="0"/>
          </a:p>
          <a:p>
            <a:r>
              <a:rPr lang="en-GB" sz="2800" smtClean="0"/>
              <a:t>The degree of match between OutR and OutA:</a:t>
            </a:r>
          </a:p>
          <a:p>
            <a:pPr lvl="1">
              <a:buFont typeface="Wingdings" pitchFamily="2" charset="2"/>
              <a:buChar char="§"/>
            </a:pPr>
            <a:r>
              <a:rPr lang="en-GB" sz="2600" b="1" smtClean="0"/>
              <a:t>exact:</a:t>
            </a:r>
            <a:r>
              <a:rPr lang="en-GB" sz="2600" smtClean="0"/>
              <a:t> OutR and OutA are same or OutR is an immediate subclass of OutA. </a:t>
            </a:r>
          </a:p>
          <a:p>
            <a:pPr lvl="1">
              <a:buFont typeface="Wingdings" pitchFamily="2" charset="2"/>
              <a:buChar char="§"/>
            </a:pPr>
            <a:r>
              <a:rPr lang="en-GB" sz="2600" b="1" smtClean="0"/>
              <a:t>plug in</a:t>
            </a:r>
            <a:r>
              <a:rPr lang="en-GB" sz="2600" smtClean="0"/>
              <a:t>: OutA subsumes OutR (OutA can be plugged instead of OutR).</a:t>
            </a:r>
          </a:p>
          <a:p>
            <a:pPr lvl="1">
              <a:buFont typeface="Wingdings" pitchFamily="2" charset="2"/>
              <a:buChar char="§"/>
            </a:pPr>
            <a:r>
              <a:rPr lang="en-GB" sz="2600" b="1" smtClean="0"/>
              <a:t>subsume</a:t>
            </a:r>
            <a:r>
              <a:rPr lang="en-GB" sz="2600" smtClean="0"/>
              <a:t>: OutR subsumes OutA.</a:t>
            </a:r>
          </a:p>
          <a:p>
            <a:pPr lvl="1">
              <a:buFont typeface="Wingdings" pitchFamily="2" charset="2"/>
              <a:buChar char="§"/>
            </a:pPr>
            <a:r>
              <a:rPr lang="en-GB" sz="2600" b="1" smtClean="0"/>
              <a:t>fail</a:t>
            </a:r>
            <a:r>
              <a:rPr lang="en-GB" sz="2600" smtClean="0"/>
              <a:t>: There is no subsumption relation between OutA and OutR.</a:t>
            </a:r>
          </a:p>
          <a:p>
            <a:pPr lvl="1">
              <a:buFont typeface="Wingdings" pitchFamily="2" charset="2"/>
              <a:buChar char="§"/>
            </a:pPr>
            <a:endParaRPr lang="en-GB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sz="4400" smtClean="0"/>
              <a:t>Example (1)</a:t>
            </a:r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5410200"/>
          </a:xfrm>
        </p:spPr>
        <p:txBody>
          <a:bodyPr>
            <a:normAutofit/>
          </a:bodyPr>
          <a:lstStyle/>
          <a:p>
            <a:r>
              <a:rPr lang="en-US" smtClean="0"/>
              <a:t>Fragment of the vehicle ontology:</a:t>
            </a:r>
            <a:endParaRPr lang="en-GB" smtClean="0"/>
          </a:p>
          <a:p>
            <a:endParaRPr lang="en-GB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2362200"/>
            <a:ext cx="4142529" cy="3900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35608" y="228600"/>
            <a:ext cx="7498080" cy="1143000"/>
          </a:xfrm>
        </p:spPr>
        <p:txBody>
          <a:bodyPr>
            <a:normAutofit/>
          </a:bodyPr>
          <a:lstStyle/>
          <a:p>
            <a:r>
              <a:rPr lang="en-US" sz="4400" smtClean="0"/>
              <a:t>Example (2)</a:t>
            </a:r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5410200"/>
          </a:xfrm>
        </p:spPr>
        <p:txBody>
          <a:bodyPr>
            <a:normAutofit/>
          </a:bodyPr>
          <a:lstStyle/>
          <a:p>
            <a:endParaRPr lang="en-GB" b="1" smtClean="0"/>
          </a:p>
          <a:p>
            <a:r>
              <a:rPr lang="en-GB" b="1" smtClean="0"/>
              <a:t>Exact: </a:t>
            </a:r>
            <a:r>
              <a:rPr lang="en-GB" smtClean="0"/>
              <a:t>OutR = “Sedan”, OutA = “Car”</a:t>
            </a:r>
            <a:endParaRPr lang="en-GB" b="1" smtClean="0"/>
          </a:p>
          <a:p>
            <a:r>
              <a:rPr lang="en-US" b="1" smtClean="0"/>
              <a:t>Plug in: </a:t>
            </a:r>
            <a:r>
              <a:rPr lang="en-GB" smtClean="0"/>
              <a:t>OutR = “Sedan”, OutA = “Vehicle”</a:t>
            </a:r>
            <a:endParaRPr lang="en-US" b="1" smtClean="0"/>
          </a:p>
          <a:p>
            <a:r>
              <a:rPr lang="en-US" b="1" smtClean="0"/>
              <a:t>Subsume: </a:t>
            </a:r>
            <a:r>
              <a:rPr lang="en-GB" smtClean="0"/>
              <a:t>OutR = “Car”, OutA = “Sedan”</a:t>
            </a:r>
            <a:endParaRPr lang="en-US" b="1" smtClean="0"/>
          </a:p>
          <a:p>
            <a:r>
              <a:rPr lang="en-US" b="1" smtClean="0"/>
              <a:t>Fail: </a:t>
            </a:r>
            <a:r>
              <a:rPr lang="en-GB" smtClean="0"/>
              <a:t>OutR = “Truck”, OutA = “Car”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1432560" y="2057400"/>
            <a:ext cx="7406640" cy="1472184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4 System Architecture</a:t>
            </a:r>
            <a:endParaRPr kumimoji="0" lang="en-GB" sz="4800" b="0" i="0" u="none" strike="noStrike" kern="1200" cap="none" spc="0" normalizeH="0" baseline="0" noProof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sz="4400" smtClean="0"/>
              <a:t>Overview</a:t>
            </a:r>
            <a:endParaRPr lang="en-GB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5410200"/>
          </a:xfrm>
        </p:spPr>
        <p:txBody>
          <a:bodyPr>
            <a:normAutofit/>
          </a:bodyPr>
          <a:lstStyle/>
          <a:p>
            <a:endParaRPr lang="en-GB" smtClean="0"/>
          </a:p>
          <a:p>
            <a:r>
              <a:rPr lang="en-GB" smtClean="0"/>
              <a:t>The Smart Web Query Engine and the Matchmaking Algorithm are joined together in a system called Semantic Search Agent.</a:t>
            </a:r>
          </a:p>
          <a:p>
            <a:r>
              <a:rPr lang="en-GB" smtClean="0"/>
              <a:t>The Semantic Search Agent communicates with users, the UDDI Registry, various Sematnic Web Services and the (local) Ontologies Database.</a:t>
            </a:r>
          </a:p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SSA Process Chart</a:t>
            </a:r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676400"/>
            <a:ext cx="6735238" cy="4457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smtClean="0"/>
              <a:t>SSA Process Explanation (1)</a:t>
            </a:r>
            <a:endParaRPr lang="en-GB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5410200"/>
          </a:xfrm>
        </p:spPr>
        <p:txBody>
          <a:bodyPr>
            <a:normAutofit/>
          </a:bodyPr>
          <a:lstStyle/>
          <a:p>
            <a:pPr marL="596646" indent="-514350">
              <a:buFont typeface="+mj-lt"/>
              <a:buAutoNum type="arabicPeriod"/>
            </a:pPr>
            <a:endParaRPr lang="en-US" smtClean="0"/>
          </a:p>
          <a:p>
            <a:pPr marL="596646" indent="-514350">
              <a:buFont typeface="+mj-lt"/>
              <a:buAutoNum type="arabicPeriod"/>
            </a:pPr>
            <a:r>
              <a:rPr lang="en-US" sz="3000" smtClean="0"/>
              <a:t>User enters some keyword(s).</a:t>
            </a:r>
          </a:p>
          <a:p>
            <a:pPr marL="596646" indent="-514350">
              <a:buFont typeface="+mj-lt"/>
              <a:buAutoNum type="arabicPeriod"/>
            </a:pPr>
            <a:r>
              <a:rPr lang="en-GB" sz="3000" smtClean="0"/>
              <a:t>Keywords are sent to SSA.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3000" smtClean="0"/>
              <a:t>The SSA checks the ontologies DB and finds all ontologies related to those keywords.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3000" smtClean="0"/>
              <a:t>If more ontologies are found, SSA prompts the user to pick the one he wanted to search for.</a:t>
            </a:r>
          </a:p>
          <a:p>
            <a:pPr marL="596646" indent="-514350">
              <a:buFont typeface="+mj-lt"/>
              <a:buAutoNum type="arabicPeriod"/>
            </a:pPr>
            <a:endParaRPr lang="en-US" smtClean="0"/>
          </a:p>
          <a:p>
            <a:pPr marL="596646" indent="-514350">
              <a:buFont typeface="+mj-lt"/>
              <a:buAutoNum type="arabicPeriod"/>
            </a:pPr>
            <a:endParaRPr lang="en-GB" sz="2400" smtClean="0"/>
          </a:p>
          <a:p>
            <a:endParaRPr lang="en-GB" sz="40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smtClean="0"/>
              <a:t>SSA Process Explanation (2)</a:t>
            </a:r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5410200"/>
          </a:xfrm>
        </p:spPr>
        <p:txBody>
          <a:bodyPr>
            <a:normAutofit/>
          </a:bodyPr>
          <a:lstStyle/>
          <a:p>
            <a:pPr marL="596646" indent="-514350">
              <a:buFont typeface="+mj-lt"/>
              <a:buAutoNum type="arabicPeriod" startAt="5"/>
            </a:pPr>
            <a:endParaRPr lang="en-US" sz="3000" smtClean="0"/>
          </a:p>
          <a:p>
            <a:pPr marL="596646" indent="-514350">
              <a:buFont typeface="+mj-lt"/>
              <a:buAutoNum type="arabicPeriod" startAt="5"/>
            </a:pPr>
            <a:r>
              <a:rPr lang="en-US" sz="3000" smtClean="0"/>
              <a:t>User responds by selecting one ontology.</a:t>
            </a:r>
          </a:p>
          <a:p>
            <a:pPr marL="596646" indent="-514350">
              <a:buFont typeface="+mj-lt"/>
              <a:buAutoNum type="arabicPeriod" startAt="5"/>
            </a:pPr>
            <a:r>
              <a:rPr lang="en-US" sz="3000" smtClean="0"/>
              <a:t>User keywords are enhanced with synonym and </a:t>
            </a:r>
            <a:r>
              <a:rPr lang="en-US" sz="3000" i="1" smtClean="0"/>
              <a:t>is_a</a:t>
            </a:r>
            <a:r>
              <a:rPr lang="en-US" sz="3000" smtClean="0"/>
              <a:t> related terms and sent to client.</a:t>
            </a:r>
          </a:p>
          <a:p>
            <a:pPr marL="596646" indent="-514350">
              <a:buFont typeface="+mj-lt"/>
              <a:buAutoNum type="arabicPeriod" startAt="5"/>
            </a:pPr>
            <a:r>
              <a:rPr lang="en-GB" sz="3000" smtClean="0"/>
              <a:t>Client forwards enhanced keywords to UDDI Registry search mechanism.</a:t>
            </a:r>
          </a:p>
          <a:p>
            <a:pPr marL="596646" indent="-514350">
              <a:buFont typeface="+mj-lt"/>
              <a:buAutoNum type="arabicPeriod" startAt="5"/>
            </a:pPr>
            <a:r>
              <a:rPr lang="en-GB" sz="3000" smtClean="0"/>
              <a:t>UDDI Registry returns addresses of services found (to client)</a:t>
            </a:r>
            <a:r>
              <a:rPr lang="en-US" sz="3000" smtClean="0"/>
              <a:t>.</a:t>
            </a:r>
          </a:p>
          <a:p>
            <a:pPr marL="596646" indent="-514350">
              <a:buFont typeface="+mj-lt"/>
              <a:buAutoNum type="arabicPeriod" startAt="5"/>
            </a:pPr>
            <a:endParaRPr lang="en-US" smtClean="0"/>
          </a:p>
          <a:p>
            <a:pPr marL="596646" indent="-514350">
              <a:buFont typeface="+mj-lt"/>
              <a:buAutoNum type="arabicPeriod" startAt="5"/>
            </a:pPr>
            <a:endParaRPr lang="en-GB" sz="2400" smtClean="0"/>
          </a:p>
          <a:p>
            <a:endParaRPr lang="en-GB" sz="40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smtClean="0"/>
              <a:t>SSA Process Explanation (3)</a:t>
            </a:r>
            <a:endParaRPr lang="en-GB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5410200"/>
          </a:xfrm>
        </p:spPr>
        <p:txBody>
          <a:bodyPr>
            <a:normAutofit/>
          </a:bodyPr>
          <a:lstStyle/>
          <a:p>
            <a:pPr marL="596646" indent="-514350">
              <a:buFont typeface="+mj-lt"/>
              <a:buAutoNum type="arabicPeriod" startAt="9"/>
            </a:pPr>
            <a:endParaRPr lang="en-US" smtClean="0"/>
          </a:p>
          <a:p>
            <a:pPr marL="596646" indent="-514350">
              <a:buFont typeface="+mj-lt"/>
              <a:buAutoNum type="arabicPeriod" startAt="9"/>
            </a:pPr>
            <a:r>
              <a:rPr lang="en-US" sz="3000" smtClean="0"/>
              <a:t>Client sends search results (</a:t>
            </a:r>
            <a:r>
              <a:rPr lang="en-GB" sz="3000" smtClean="0"/>
              <a:t>addresses of services) to SSA</a:t>
            </a:r>
            <a:r>
              <a:rPr lang="en-US" sz="3000" smtClean="0"/>
              <a:t>.</a:t>
            </a:r>
          </a:p>
          <a:p>
            <a:pPr marL="596646" indent="-514350">
              <a:buFont typeface="+mj-lt"/>
              <a:buAutoNum type="arabicPeriod" startAt="10"/>
            </a:pPr>
            <a:r>
              <a:rPr lang="en-US" sz="3000" smtClean="0"/>
              <a:t>SSA contacts all services (using addresses received from client) and requires their IOPE (Input, Output, Precondition and Effect) information. </a:t>
            </a:r>
          </a:p>
          <a:p>
            <a:pPr marL="596646" indent="-514350">
              <a:buFont typeface="+mj-lt"/>
              <a:buAutoNum type="arabicPeriod" startAt="10"/>
            </a:pPr>
            <a:r>
              <a:rPr lang="en-GB" sz="3000" smtClean="0"/>
              <a:t>Each SWS submits requested IOPE info to SSA.</a:t>
            </a:r>
          </a:p>
          <a:p>
            <a:pPr marL="596646" indent="-514350">
              <a:buFont typeface="+mj-lt"/>
              <a:buAutoNum type="arabicPeriod" startAt="10"/>
            </a:pPr>
            <a:endParaRPr lang="en-US" smtClean="0"/>
          </a:p>
          <a:p>
            <a:pPr marL="596646" indent="-514350">
              <a:buFont typeface="+mj-lt"/>
              <a:buAutoNum type="arabicPeriod" startAt="10"/>
            </a:pPr>
            <a:endParaRPr lang="en-GB" sz="2400" smtClean="0"/>
          </a:p>
          <a:p>
            <a:endParaRPr lang="en-GB" sz="400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smtClean="0"/>
              <a:t>Present situation</a:t>
            </a:r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5257800"/>
          </a:xfrm>
        </p:spPr>
        <p:txBody>
          <a:bodyPr>
            <a:normAutofit/>
          </a:bodyPr>
          <a:lstStyle/>
          <a:p>
            <a:r>
              <a:rPr lang="en-US" sz="2800" smtClean="0"/>
              <a:t>Currently, web services interact by passing XML data, with data types specified using XML Schema. </a:t>
            </a:r>
          </a:p>
          <a:p>
            <a:endParaRPr lang="en-US" sz="2800" smtClean="0"/>
          </a:p>
          <a:p>
            <a:r>
              <a:rPr lang="en-US" sz="2800" smtClean="0"/>
              <a:t>SOAP is used as the communication protocol and the I/O signatures for web services are given by WSDL. </a:t>
            </a:r>
          </a:p>
          <a:p>
            <a:endParaRPr lang="en-US" sz="2800" smtClean="0"/>
          </a:p>
          <a:p>
            <a:r>
              <a:rPr lang="en-US" sz="2800" smtClean="0"/>
              <a:t>UDDI provides the means to publish and discover web services through a UDDI registry.</a:t>
            </a:r>
            <a:endParaRPr lang="en-GB" sz="2800" smtClean="0"/>
          </a:p>
          <a:p>
            <a:pPr>
              <a:buNone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smtClean="0"/>
              <a:t>SSA Process Explanation (4)</a:t>
            </a:r>
            <a:endParaRPr lang="en-GB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5334000"/>
          </a:xfrm>
        </p:spPr>
        <p:txBody>
          <a:bodyPr>
            <a:normAutofit/>
          </a:bodyPr>
          <a:lstStyle/>
          <a:p>
            <a:pPr marL="596646" indent="-514350">
              <a:buFont typeface="+mj-lt"/>
              <a:buAutoNum type="arabicPeriod"/>
            </a:pPr>
            <a:endParaRPr lang="en-US" smtClean="0"/>
          </a:p>
          <a:p>
            <a:pPr marL="596646" indent="-514350">
              <a:buFont typeface="+mj-lt"/>
              <a:buAutoNum type="arabicPeriod" startAt="12"/>
            </a:pPr>
            <a:r>
              <a:rPr lang="en-US" sz="3000" smtClean="0"/>
              <a:t>The Matchmaking Algorithm compares IOPE information gathered from SWS with user request.</a:t>
            </a:r>
          </a:p>
          <a:p>
            <a:pPr marL="596646" indent="-514350">
              <a:buFont typeface="+mj-lt"/>
              <a:buAutoNum type="arabicPeriod" startAt="12"/>
            </a:pPr>
            <a:r>
              <a:rPr lang="en-GB" sz="3000" smtClean="0"/>
              <a:t>Results of comparison are used to form an interface for showing information about suggested services to the user. </a:t>
            </a:r>
          </a:p>
          <a:p>
            <a:pPr marL="596646" indent="-514350">
              <a:buFont typeface="+mj-lt"/>
              <a:buAutoNum type="arabicPeriod" startAt="12"/>
            </a:pPr>
            <a:r>
              <a:rPr lang="en-US" sz="3000" smtClean="0"/>
              <a:t>User can accept theese results or ask for more specific services (by supplying more specific IOPE).</a:t>
            </a:r>
          </a:p>
          <a:p>
            <a:pPr marL="596646" indent="-514350">
              <a:buFont typeface="+mj-lt"/>
              <a:buAutoNum type="arabicPeriod" startAt="12"/>
            </a:pPr>
            <a:endParaRPr lang="en-US" smtClean="0"/>
          </a:p>
          <a:p>
            <a:pPr marL="596646" indent="-514350">
              <a:buFont typeface="+mj-lt"/>
              <a:buAutoNum type="arabicPeriod" startAt="12"/>
            </a:pPr>
            <a:endParaRPr lang="en-GB" sz="2400" smtClean="0"/>
          </a:p>
          <a:p>
            <a:endParaRPr lang="en-GB" sz="40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sz="4400" smtClean="0"/>
              <a:t>Conclusion (1)</a:t>
            </a:r>
            <a:endParaRPr lang="en-GB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5410200"/>
          </a:xfrm>
        </p:spPr>
        <p:txBody>
          <a:bodyPr>
            <a:normAutofit/>
          </a:bodyPr>
          <a:lstStyle/>
          <a:p>
            <a:endParaRPr lang="en-US" smtClean="0"/>
          </a:p>
          <a:p>
            <a:r>
              <a:rPr lang="en-US" sz="3000" smtClean="0"/>
              <a:t>Only two properties are being used by SSA for semantic enhancement of user input terms. </a:t>
            </a:r>
          </a:p>
          <a:p>
            <a:r>
              <a:rPr lang="en-US" sz="3000" smtClean="0"/>
              <a:t>Different properties may be employed depending on requirements of the interest domain. </a:t>
            </a:r>
          </a:p>
          <a:p>
            <a:r>
              <a:rPr lang="en-US" sz="3000" smtClean="0"/>
              <a:t>Increasing the number of properties can improve system performance.</a:t>
            </a:r>
            <a:r>
              <a:rPr lang="en-GB" sz="3000" smtClean="0"/>
              <a:t> </a:t>
            </a:r>
          </a:p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smtClean="0"/>
              <a:t>Conclusion (2)</a:t>
            </a:r>
            <a:endParaRPr lang="en-GB" sz="4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4800600"/>
          </a:xfrm>
        </p:spPr>
        <p:txBody>
          <a:bodyPr/>
          <a:lstStyle/>
          <a:p>
            <a:endParaRPr lang="en-US" smtClean="0"/>
          </a:p>
          <a:p>
            <a:r>
              <a:rPr lang="en-US" smtClean="0"/>
              <a:t>This approach may be applied in numerous search domains (especially in the period of transition to the Semantic Web)</a:t>
            </a:r>
            <a:r>
              <a:rPr lang="en-GB" smtClean="0"/>
              <a:t>.</a:t>
            </a:r>
          </a:p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References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524000"/>
            <a:ext cx="7498080" cy="5181600"/>
          </a:xfrm>
        </p:spPr>
        <p:txBody>
          <a:bodyPr>
            <a:normAutofit fontScale="92500"/>
          </a:bodyPr>
          <a:lstStyle/>
          <a:p>
            <a:r>
              <a:rPr lang="en-US" sz="2400" smtClean="0">
                <a:hlinkClick r:id="rId2"/>
              </a:rPr>
              <a:t>http://en.wikipedia.org</a:t>
            </a:r>
            <a:endParaRPr lang="en-US" sz="2400" smtClean="0"/>
          </a:p>
          <a:p>
            <a:r>
              <a:rPr lang="en-GB" sz="2400" smtClean="0"/>
              <a:t>D.  Celik, A. Elgi:  “A semantic search agent approach: finding appropriate semantic Web services based on user request term(s)”, 2005 Enabling Technologies for the New Knowledge Society: ITI 3rd International Conference Page(s):675 - 687</a:t>
            </a:r>
            <a:endParaRPr lang="en-US" sz="2400" smtClean="0"/>
          </a:p>
          <a:p>
            <a:r>
              <a:rPr lang="en-US" sz="2400" smtClean="0"/>
              <a:t>Roger H.L. Chiang, Cecil Eng Huang Chua and Veda C. Storey: “A smart web query method for semantic retrieval of web data”, Data &amp; Knowledge Engineering, Volume 38, Issue 1,Pages63-84</a:t>
            </a:r>
          </a:p>
          <a:p>
            <a:r>
              <a:rPr lang="en-US" sz="2400" smtClean="0"/>
              <a:t>N. Srinivasan, M. Paolucci, and K. Sycara: “Adding OWL-S to UDDI, implementation and throughput”, </a:t>
            </a:r>
            <a:r>
              <a:rPr lang="en-US" sz="2400" i="1" smtClean="0"/>
              <a:t>First International Workshop on Semantic Web Services and Web Process Composition (SWSWPC)</a:t>
            </a:r>
            <a:r>
              <a:rPr lang="en-US" sz="2400" smtClean="0"/>
              <a:t>, San Diego, California, USA</a:t>
            </a:r>
            <a:endParaRPr lang="en-GB" sz="2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990600" y="1752600"/>
            <a:ext cx="7406640" cy="1472184"/>
          </a:xfrm>
        </p:spPr>
        <p:txBody>
          <a:bodyPr/>
          <a:lstStyle/>
          <a:p>
            <a:pPr algn="ctr"/>
            <a:r>
              <a:rPr lang="en-US" smtClean="0"/>
              <a:t>THE END</a:t>
            </a:r>
            <a:endParaRPr lang="en-GB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990600" y="4267200"/>
            <a:ext cx="7406640" cy="1752600"/>
          </a:xfrm>
        </p:spPr>
        <p:txBody>
          <a:bodyPr/>
          <a:lstStyle/>
          <a:p>
            <a:pPr algn="ctr"/>
            <a:r>
              <a:rPr lang="en-US" smtClean="0"/>
              <a:t>Thank you for you attention!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r>
              <a:rPr lang="en-US" smtClean="0"/>
              <a:t>/34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What’s the problem?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4800600"/>
          </a:xfrm>
        </p:spPr>
        <p:txBody>
          <a:bodyPr/>
          <a:lstStyle/>
          <a:p>
            <a:endParaRPr lang="en-GB" smtClean="0"/>
          </a:p>
          <a:p>
            <a:r>
              <a:rPr lang="en-US" sz="3200" smtClean="0"/>
              <a:t>Increase in number of web services</a:t>
            </a:r>
          </a:p>
          <a:p>
            <a:endParaRPr lang="en-US" sz="3200" smtClean="0"/>
          </a:p>
          <a:p>
            <a:r>
              <a:rPr lang="en-US" smtClean="0"/>
              <a:t>L</a:t>
            </a:r>
            <a:r>
              <a:rPr lang="en-US" sz="3200" smtClean="0"/>
              <a:t>ack of semantic base in UDDI search mechanism</a:t>
            </a:r>
            <a:endParaRPr lang="en-GB" sz="3200" smtClean="0"/>
          </a:p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Basic terms – UDDI(1)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4800600"/>
          </a:xfrm>
        </p:spPr>
        <p:txBody>
          <a:bodyPr>
            <a:normAutofit/>
          </a:bodyPr>
          <a:lstStyle/>
          <a:p>
            <a:r>
              <a:rPr lang="en-GB" sz="2800" b="1" smtClean="0"/>
              <a:t>Universal Description, Discovery and Integration</a:t>
            </a:r>
            <a:r>
              <a:rPr lang="en-GB" sz="2800" smtClean="0"/>
              <a:t> (</a:t>
            </a:r>
            <a:r>
              <a:rPr lang="en-GB" sz="2800" b="1" smtClean="0"/>
              <a:t>UDDI</a:t>
            </a:r>
            <a:r>
              <a:rPr lang="en-GB" sz="2800" smtClean="0"/>
              <a:t>) is a platform-independent, XML-based registry for businesses worldwide to list themselves on the Internet.</a:t>
            </a:r>
          </a:p>
          <a:p>
            <a:pPr>
              <a:buNone/>
            </a:pPr>
            <a:endParaRPr lang="en-GB" sz="2800" smtClean="0"/>
          </a:p>
          <a:p>
            <a:r>
              <a:rPr lang="en-GB" sz="2800" smtClean="0"/>
              <a:t>UDDI enables businesses to publish service listings and discover each other and define how the services or software applications interact over the Internet. </a:t>
            </a:r>
          </a:p>
          <a:p>
            <a:pPr>
              <a:buNone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Basic terms – UDDI(2)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5410200"/>
          </a:xfrm>
        </p:spPr>
        <p:txBody>
          <a:bodyPr>
            <a:normAutofit/>
          </a:bodyPr>
          <a:lstStyle/>
          <a:p>
            <a:r>
              <a:rPr lang="en-GB" smtClean="0"/>
              <a:t>A UDDI business registration consists of three components:</a:t>
            </a:r>
          </a:p>
          <a:p>
            <a:pPr lvl="1">
              <a:buFont typeface="Wingdings" pitchFamily="2" charset="2"/>
              <a:buChar char="§"/>
            </a:pPr>
            <a:r>
              <a:rPr lang="en-GB" sz="3000" smtClean="0"/>
              <a:t>White Pages — address, contact, and known identifiers;</a:t>
            </a:r>
          </a:p>
          <a:p>
            <a:pPr lvl="1">
              <a:buFont typeface="Wingdings" pitchFamily="2" charset="2"/>
              <a:buChar char="§"/>
            </a:pPr>
            <a:r>
              <a:rPr lang="en-GB" sz="3000" smtClean="0"/>
              <a:t>Yellow Pages — industrial categorizations based on standard taxonomies;</a:t>
            </a:r>
          </a:p>
          <a:p>
            <a:pPr lvl="1">
              <a:buFont typeface="Wingdings" pitchFamily="2" charset="2"/>
              <a:buChar char="§"/>
            </a:pPr>
            <a:r>
              <a:rPr lang="en-GB" sz="3000" smtClean="0"/>
              <a:t>Green Pages — technical information about services exposed by the business.</a:t>
            </a:r>
          </a:p>
          <a:p>
            <a:pPr lvl="1">
              <a:buFont typeface="Wingdings" pitchFamily="2" charset="2"/>
              <a:buChar char="§"/>
            </a:pPr>
            <a:endParaRPr lang="en-GB" sz="240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smtClean="0"/>
              <a:t>Basic terms – UDDI(3)</a:t>
            </a:r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5410200"/>
          </a:xfrm>
        </p:spPr>
        <p:txBody>
          <a:bodyPr>
            <a:normAutofit/>
          </a:bodyPr>
          <a:lstStyle/>
          <a:p>
            <a:endParaRPr lang="en-US" smtClean="0"/>
          </a:p>
          <a:p>
            <a:r>
              <a:rPr lang="en-US" smtClean="0"/>
              <a:t>UDDI </a:t>
            </a:r>
            <a:r>
              <a:rPr lang="en-GB" smtClean="0"/>
              <a:t>is designed to be interrogated by SOAP messages and to provide access to WSDL documents.</a:t>
            </a:r>
          </a:p>
          <a:p>
            <a:endParaRPr lang="en-GB" sz="2800" b="1" smtClean="0"/>
          </a:p>
          <a:p>
            <a:r>
              <a:rPr lang="en-GB" smtClean="0"/>
              <a:t>UDDI Search Mechanism allows us to search for services by name, by location, by business, by bindings or by Tmodels.</a:t>
            </a:r>
          </a:p>
          <a:p>
            <a:pPr>
              <a:buNone/>
            </a:pPr>
            <a:endParaRPr lang="en-GB" sz="2800" smtClean="0"/>
          </a:p>
          <a:p>
            <a:pPr lvl="1">
              <a:buFont typeface="Wingdings" pitchFamily="2" charset="2"/>
              <a:buChar char="§"/>
            </a:pPr>
            <a:endParaRPr lang="en-GB" sz="360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terms – UDDI(4)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98080" cy="4800600"/>
          </a:xfrm>
        </p:spPr>
        <p:txBody>
          <a:bodyPr/>
          <a:lstStyle/>
          <a:p>
            <a:r>
              <a:rPr lang="en-GB" b="1" smtClean="0"/>
              <a:t>Drawbacks:</a:t>
            </a:r>
          </a:p>
          <a:p>
            <a:pPr lvl="1">
              <a:buFont typeface="Wingdings" pitchFamily="2" charset="2"/>
              <a:buChar char="§"/>
            </a:pPr>
            <a:r>
              <a:rPr lang="en-GB" sz="3000" smtClean="0"/>
              <a:t>Limited to keyword matches</a:t>
            </a:r>
          </a:p>
          <a:p>
            <a:pPr lvl="1">
              <a:buFont typeface="Wingdings" pitchFamily="2" charset="2"/>
              <a:buChar char="§"/>
            </a:pPr>
            <a:endParaRPr lang="en-GB" sz="3000" smtClean="0"/>
          </a:p>
          <a:p>
            <a:pPr lvl="1">
              <a:buFont typeface="Wingdings" pitchFamily="2" charset="2"/>
              <a:buChar char="§"/>
            </a:pPr>
            <a:r>
              <a:rPr lang="en-US" sz="3000" smtClean="0"/>
              <a:t>Does </a:t>
            </a:r>
            <a:r>
              <a:rPr lang="en-GB" sz="3000" smtClean="0"/>
              <a:t>does not support any inference based on the taxonomies referred to by the Tmodels</a:t>
            </a:r>
          </a:p>
          <a:p>
            <a:pPr lvl="1">
              <a:buFont typeface="Wingdings" pitchFamily="2" charset="2"/>
              <a:buChar char="§"/>
            </a:pPr>
            <a:endParaRPr lang="en-GB" sz="3000" smtClean="0"/>
          </a:p>
          <a:p>
            <a:pPr lvl="1">
              <a:buFont typeface="Wingdings" pitchFamily="2" charset="2"/>
              <a:buChar char="§"/>
            </a:pPr>
            <a:r>
              <a:rPr lang="en-GB" sz="3000" smtClean="0"/>
              <a:t>Inputs and outputs of web services not taken into account when searching</a:t>
            </a:r>
          </a:p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Basic terms – WSDL, SOAP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6793992" cy="4800600"/>
          </a:xfrm>
        </p:spPr>
        <p:txBody>
          <a:bodyPr>
            <a:normAutofit/>
          </a:bodyPr>
          <a:lstStyle/>
          <a:p>
            <a:r>
              <a:rPr lang="en-GB" sz="2800" b="1" smtClean="0"/>
              <a:t>Web Services Description Language</a:t>
            </a:r>
            <a:r>
              <a:rPr lang="en-GB" sz="2800" smtClean="0"/>
              <a:t> (WSDL) is an XML-based language that provides a model for describing web services.</a:t>
            </a:r>
          </a:p>
          <a:p>
            <a:endParaRPr lang="en-GB" sz="2800" smtClean="0"/>
          </a:p>
          <a:p>
            <a:r>
              <a:rPr lang="en-GB" sz="2800" b="1" smtClean="0"/>
              <a:t>Simple Object Access Protocol </a:t>
            </a:r>
            <a:r>
              <a:rPr lang="en-GB" sz="2800" smtClean="0"/>
              <a:t>(SOAP) is a protocol specification for exchanging structured information in the implementation of web services. </a:t>
            </a:r>
            <a:endParaRPr lang="en-GB" sz="2800"/>
          </a:p>
        </p:txBody>
      </p:sp>
      <p:pic>
        <p:nvPicPr>
          <p:cNvPr id="4" name="Picture 3" descr="220px-SOAP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600" y="3886200"/>
            <a:ext cx="1569395" cy="16764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r>
              <a:rPr lang="en-US" smtClean="0"/>
              <a:t> / 34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2831</TotalTime>
  <Words>1456</Words>
  <Application>Microsoft Office PowerPoint</Application>
  <PresentationFormat>On-screen Show (4:3)</PresentationFormat>
  <Paragraphs>196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Solstice</vt:lpstr>
      <vt:lpstr>Finding Appropriate Semantic Web Services based on User Request Term(s)</vt:lpstr>
      <vt:lpstr>1 Introduction</vt:lpstr>
      <vt:lpstr>Present situation</vt:lpstr>
      <vt:lpstr>What’s the problem?</vt:lpstr>
      <vt:lpstr>Basic terms – UDDI(1)</vt:lpstr>
      <vt:lpstr>Basic terms – UDDI(2)</vt:lpstr>
      <vt:lpstr>Basic terms – UDDI(3)</vt:lpstr>
      <vt:lpstr>Basic terms – UDDI(4)</vt:lpstr>
      <vt:lpstr>Basic terms – WSDL, SOAP</vt:lpstr>
      <vt:lpstr>Basic terms – OWL-S(1)</vt:lpstr>
      <vt:lpstr>Basic terms – OWL-S(2)</vt:lpstr>
      <vt:lpstr>Solutions</vt:lpstr>
      <vt:lpstr>Slide 13</vt:lpstr>
      <vt:lpstr>Overview</vt:lpstr>
      <vt:lpstr>How does it work?</vt:lpstr>
      <vt:lpstr>Example (1)</vt:lpstr>
      <vt:lpstr>Example (2)</vt:lpstr>
      <vt:lpstr>Slide 18</vt:lpstr>
      <vt:lpstr>Overview</vt:lpstr>
      <vt:lpstr>How does it work? (1)</vt:lpstr>
      <vt:lpstr>How does it work? (2)</vt:lpstr>
      <vt:lpstr>Example (1)</vt:lpstr>
      <vt:lpstr>Example (2)</vt:lpstr>
      <vt:lpstr>Slide 24</vt:lpstr>
      <vt:lpstr>Overview</vt:lpstr>
      <vt:lpstr>SSA Process Chart</vt:lpstr>
      <vt:lpstr>SSA Process Explanation (1)</vt:lpstr>
      <vt:lpstr>SSA Process Explanation (2)</vt:lpstr>
      <vt:lpstr>SSA Process Explanation (3)</vt:lpstr>
      <vt:lpstr>SSA Process Explanation (4)</vt:lpstr>
      <vt:lpstr>Conclusion (1)</vt:lpstr>
      <vt:lpstr>Conclusion (2)</vt:lpstr>
      <vt:lpstr>References</vt:lpstr>
      <vt:lpstr>THE END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Finding Appropriate Semantic Web Services based on User Request Term(s)</dc:title>
  <dc:creator>Milos</dc:creator>
  <cp:lastModifiedBy>Milos Jovanovic</cp:lastModifiedBy>
  <cp:revision>249</cp:revision>
  <dcterms:created xsi:type="dcterms:W3CDTF">2006-08-16T00:00:00Z</dcterms:created>
  <dcterms:modified xsi:type="dcterms:W3CDTF">2010-02-05T21:43:00Z</dcterms:modified>
</cp:coreProperties>
</file>